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7" d="100"/>
          <a:sy n="67" d="100"/>
        </p:scale>
        <p:origin x="49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16.11.2020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29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16.11.2020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96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16.11.2020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1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16.11.2020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91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16.11.2020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49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16.11.2020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81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16.11.2020</a:t>
            </a:fld>
            <a:endParaRPr lang="de-D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31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16.11.2020</a:t>
            </a:fld>
            <a:endParaRPr lang="de-D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78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16.11.2020</a:t>
            </a:fld>
            <a:endParaRPr lang="de-D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960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16.11.2020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38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16.11.2020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9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53BDC-9EAE-49FE-9892-958C9F845175}" type="datetimeFigureOut">
              <a:rPr lang="de-DE" smtClean="0"/>
              <a:t>16.11.2020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54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C3822DC0-C2C5-4391-B351-88098481C1FE}"/>
              </a:ext>
            </a:extLst>
          </p:cNvPr>
          <p:cNvSpPr txBox="1"/>
          <p:nvPr/>
        </p:nvSpPr>
        <p:spPr>
          <a:xfrm>
            <a:off x="1261672" y="2251179"/>
            <a:ext cx="5962650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2400" b="1" dirty="0">
                <a:cs typeface="Calibri"/>
              </a:rPr>
              <a:t>Thema 8</a:t>
            </a:r>
          </a:p>
          <a:p>
            <a:r>
              <a:rPr lang="nl-NL" sz="2400" b="1" dirty="0">
                <a:cs typeface="Calibri"/>
              </a:rPr>
              <a:t>Asielzoekers en Vluchtelingen</a:t>
            </a:r>
          </a:p>
          <a:p>
            <a:r>
              <a:rPr lang="nl-NL" sz="2400" b="1" dirty="0">
                <a:cs typeface="Calibri"/>
              </a:rPr>
              <a:t>4 lessen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E3807617-2C85-4D61-AEA2-D6136ED2B449}"/>
              </a:ext>
            </a:extLst>
          </p:cNvPr>
          <p:cNvSpPr txBox="1"/>
          <p:nvPr/>
        </p:nvSpPr>
        <p:spPr>
          <a:xfrm>
            <a:off x="1260423" y="1164236"/>
            <a:ext cx="3886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3600" b="1" dirty="0"/>
              <a:t>Periode 6 OPS/ MZ</a:t>
            </a:r>
            <a:endParaRPr lang="nl-NL" sz="3600" dirty="0">
              <a:cs typeface="Calibri"/>
            </a:endParaRPr>
          </a:p>
        </p:txBody>
      </p:sp>
      <p:pic>
        <p:nvPicPr>
          <p:cNvPr id="6" name="Afbeelding 6" descr="Afbeelding met bed, zitten, water, tafel&#10;&#10;Beschrijving is gegenereerd met zeer hoge betrouwbaarheid">
            <a:extLst>
              <a:ext uri="{FF2B5EF4-FFF2-40B4-BE49-F238E27FC236}">
                <a16:creationId xmlns:a16="http://schemas.microsoft.com/office/drawing/2014/main" id="{BECC2BE1-92AE-45C1-A73C-383B9A45BA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3883" y="2030995"/>
            <a:ext cx="6678117" cy="4703820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E1ABD16B-9B2F-441B-972F-5BCB091545D4}"/>
              </a:ext>
            </a:extLst>
          </p:cNvPr>
          <p:cNvSpPr txBox="1"/>
          <p:nvPr/>
        </p:nvSpPr>
        <p:spPr>
          <a:xfrm>
            <a:off x="1257300" y="3686175"/>
            <a:ext cx="274320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2400" b="1" dirty="0"/>
              <a:t>Thema 7 Vrouwenopvang en meldcode:</a:t>
            </a:r>
          </a:p>
          <a:p>
            <a:r>
              <a:rPr lang="nl-NL" sz="2400" b="1" dirty="0">
                <a:cs typeface="Calibri"/>
              </a:rPr>
              <a:t>3 lessen</a:t>
            </a:r>
            <a:endParaRPr lang="nl-NL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51439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3" descr="Afbeelding met skiën, mensen, groep, helling&#10;&#10;Beschrijving is gegenereerd met zeer hoge betrouwbaarheid">
            <a:extLst>
              <a:ext uri="{FF2B5EF4-FFF2-40B4-BE49-F238E27FC236}">
                <a16:creationId xmlns:a16="http://schemas.microsoft.com/office/drawing/2014/main" id="{8180DAE1-9658-454F-B671-E29EAA302D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475" y="2262187"/>
            <a:ext cx="9505950" cy="6724650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9CC5A402-4234-4FE7-AB7B-D9F34CFF52B7}"/>
              </a:ext>
            </a:extLst>
          </p:cNvPr>
          <p:cNvSpPr txBox="1"/>
          <p:nvPr/>
        </p:nvSpPr>
        <p:spPr>
          <a:xfrm>
            <a:off x="1495425" y="933450"/>
            <a:ext cx="7877175" cy="550920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3200" b="1" dirty="0">
                <a:cs typeface="Calibri"/>
              </a:rPr>
              <a:t>Opzet lessen:</a:t>
            </a:r>
            <a:endParaRPr lang="nl-NL" dirty="0">
              <a:cs typeface="Calibri"/>
            </a:endParaRPr>
          </a:p>
          <a:p>
            <a:endParaRPr lang="nl-NL" sz="3200" b="1" dirty="0">
              <a:cs typeface="Calibri"/>
            </a:endParaRPr>
          </a:p>
          <a:p>
            <a:r>
              <a:rPr lang="nl-NL" sz="3200" b="1" dirty="0">
                <a:cs typeface="Calibri"/>
              </a:rPr>
              <a:t>1. </a:t>
            </a:r>
            <a:r>
              <a:rPr lang="nl-NL" sz="3200" b="1" dirty="0" err="1">
                <a:cs typeface="Calibri"/>
              </a:rPr>
              <a:t>Powerpoint</a:t>
            </a:r>
            <a:r>
              <a:rPr lang="nl-NL" sz="3200" b="1" dirty="0">
                <a:cs typeface="Calibri"/>
              </a:rPr>
              <a:t> kennis boek</a:t>
            </a:r>
          </a:p>
          <a:p>
            <a:endParaRPr lang="nl-NL" sz="3200" b="1" dirty="0">
              <a:cs typeface="Calibri"/>
            </a:endParaRPr>
          </a:p>
          <a:p>
            <a:r>
              <a:rPr lang="nl-NL" sz="3200" b="1" dirty="0">
                <a:cs typeface="Calibri"/>
              </a:rPr>
              <a:t>2. Zelfstandig werken: Opdracht portfolio.</a:t>
            </a:r>
          </a:p>
          <a:p>
            <a:endParaRPr lang="nl-NL" sz="3200" b="1" dirty="0">
              <a:cs typeface="Calibri"/>
            </a:endParaRPr>
          </a:p>
          <a:p>
            <a:r>
              <a:rPr lang="nl-NL" sz="3200" b="1" dirty="0">
                <a:cs typeface="Calibri"/>
              </a:rPr>
              <a:t>3. Uitwisseling kennis &amp; tips</a:t>
            </a:r>
          </a:p>
          <a:p>
            <a:endParaRPr lang="nl-NL" sz="3200" b="1" dirty="0">
              <a:cs typeface="Calibri"/>
            </a:endParaRPr>
          </a:p>
          <a:p>
            <a:endParaRPr lang="nl-NL" sz="3200" b="1" dirty="0">
              <a:cs typeface="Calibri"/>
            </a:endParaRPr>
          </a:p>
          <a:p>
            <a:endParaRPr lang="nl-NL" sz="3200" b="1" dirty="0">
              <a:cs typeface="Calibri"/>
            </a:endParaRPr>
          </a:p>
          <a:p>
            <a:endParaRPr lang="nl-NL" sz="3200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26331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D15F90E1-9631-45D7-8089-C370AB8FE10A}"/>
              </a:ext>
            </a:extLst>
          </p:cNvPr>
          <p:cNvSpPr txBox="1"/>
          <p:nvPr/>
        </p:nvSpPr>
        <p:spPr>
          <a:xfrm>
            <a:off x="366791" y="556978"/>
            <a:ext cx="8100465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3200" b="1" dirty="0">
                <a:cs typeface="Calibri"/>
              </a:rPr>
              <a:t>Omschrijving doelgroep: terminologie</a:t>
            </a:r>
            <a:endParaRPr lang="nl-NL" dirty="0">
              <a:cs typeface="Calibri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D21728E5-A40C-408F-B717-285F747392B5}"/>
              </a:ext>
            </a:extLst>
          </p:cNvPr>
          <p:cNvSpPr txBox="1"/>
          <p:nvPr/>
        </p:nvSpPr>
        <p:spPr>
          <a:xfrm>
            <a:off x="371475" y="1323975"/>
            <a:ext cx="10029825" cy="692497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2400" b="1" dirty="0">
                <a:cs typeface="Calibri"/>
              </a:rPr>
              <a:t>Vreemdeling =  </a:t>
            </a:r>
            <a:r>
              <a:rPr lang="nl-NL" sz="2400" dirty="0">
                <a:cs typeface="Calibri"/>
              </a:rPr>
              <a:t>iemand die nog niet de nationaliteit heeft in het land waarin   </a:t>
            </a:r>
            <a:endParaRPr lang="nl-NL" dirty="0"/>
          </a:p>
          <a:p>
            <a:r>
              <a:rPr lang="nl-NL" sz="2400" dirty="0">
                <a:cs typeface="Calibri"/>
              </a:rPr>
              <a:t>                            hij woont</a:t>
            </a:r>
            <a:endParaRPr lang="nl-NL" dirty="0"/>
          </a:p>
          <a:p>
            <a:endParaRPr lang="nl-NL" sz="2400" b="1" dirty="0">
              <a:cs typeface="Calibri"/>
            </a:endParaRPr>
          </a:p>
          <a:p>
            <a:r>
              <a:rPr lang="nl-NL" sz="2400" b="1" dirty="0">
                <a:cs typeface="Calibri"/>
              </a:rPr>
              <a:t>Asielzoeker =    </a:t>
            </a:r>
            <a:r>
              <a:rPr lang="nl-NL" sz="2400" dirty="0">
                <a:cs typeface="Calibri"/>
              </a:rPr>
              <a:t>iemand die in een land de vluchtelingenstatus aanvraagt</a:t>
            </a:r>
          </a:p>
          <a:p>
            <a:endParaRPr lang="nl-NL" sz="2400" dirty="0">
              <a:cs typeface="Calibri"/>
            </a:endParaRPr>
          </a:p>
          <a:p>
            <a:r>
              <a:rPr lang="nl-NL" sz="2400" b="1" dirty="0">
                <a:cs typeface="Calibri"/>
              </a:rPr>
              <a:t>AMV =                </a:t>
            </a:r>
            <a:r>
              <a:rPr lang="nl-NL" sz="2400" dirty="0">
                <a:cs typeface="Calibri"/>
              </a:rPr>
              <a:t>alleenstaande minderjarige asielzoeker</a:t>
            </a:r>
          </a:p>
          <a:p>
            <a:endParaRPr lang="nl-NL" sz="2400" b="1" dirty="0">
              <a:cs typeface="Calibri"/>
            </a:endParaRPr>
          </a:p>
          <a:p>
            <a:r>
              <a:rPr lang="nl-NL" sz="2400" b="1" dirty="0">
                <a:cs typeface="Calibri"/>
              </a:rPr>
              <a:t>Vluchteling =   </a:t>
            </a:r>
            <a:r>
              <a:rPr lang="nl-NL" sz="2400" dirty="0">
                <a:cs typeface="Calibri"/>
              </a:rPr>
              <a:t> iemand die een asielvergunning (verblijfsvergunning) heeft   </a:t>
            </a:r>
          </a:p>
          <a:p>
            <a:r>
              <a:rPr lang="nl-NL" sz="2400" dirty="0">
                <a:cs typeface="Calibri"/>
              </a:rPr>
              <a:t>                            gekregen</a:t>
            </a:r>
            <a:endParaRPr lang="nl-NL" dirty="0"/>
          </a:p>
          <a:p>
            <a:endParaRPr lang="nl-NL" sz="2400" b="1" dirty="0">
              <a:cs typeface="Calibri"/>
            </a:endParaRPr>
          </a:p>
          <a:p>
            <a:r>
              <a:rPr lang="nl-NL" sz="2400" b="1" dirty="0">
                <a:cs typeface="Calibri"/>
              </a:rPr>
              <a:t>Illegaal =         </a:t>
            </a:r>
            <a:r>
              <a:rPr lang="nl-NL" sz="2400" dirty="0">
                <a:cs typeface="Calibri"/>
              </a:rPr>
              <a:t>  iemand die zonder geldige verblijfsvergunning in een land is</a:t>
            </a:r>
          </a:p>
          <a:p>
            <a:endParaRPr lang="nl-NL" sz="2400" dirty="0">
              <a:cs typeface="Calibri"/>
            </a:endParaRPr>
          </a:p>
          <a:p>
            <a:r>
              <a:rPr lang="nl-NL" sz="2400" b="1" dirty="0">
                <a:cs typeface="Calibri"/>
              </a:rPr>
              <a:t>Allochtoon=    </a:t>
            </a:r>
            <a:r>
              <a:rPr lang="nl-NL" sz="2400" dirty="0">
                <a:cs typeface="Calibri"/>
              </a:rPr>
              <a:t> persoon van wie ten minste 1 ouder in het buitenland is </a:t>
            </a:r>
          </a:p>
          <a:p>
            <a:r>
              <a:rPr lang="nl-NL" sz="2400" dirty="0">
                <a:cs typeface="Calibri"/>
              </a:rPr>
              <a:t>                           geboren. Dit woord is uit de gratie. Nu: iemand met migratie-                          </a:t>
            </a:r>
            <a:r>
              <a:rPr lang="nl-NL" sz="2400">
                <a:cs typeface="Calibri"/>
              </a:rPr>
              <a:t> achtergrond</a:t>
            </a:r>
            <a:endParaRPr lang="nl-NL" dirty="0"/>
          </a:p>
          <a:p>
            <a:endParaRPr lang="nl-NL" sz="2400" b="1" dirty="0">
              <a:cs typeface="Calibri"/>
            </a:endParaRPr>
          </a:p>
          <a:p>
            <a:endParaRPr lang="nl-NL" sz="2400" b="1" dirty="0">
              <a:cs typeface="Calibri"/>
            </a:endParaRPr>
          </a:p>
          <a:p>
            <a:endParaRPr lang="nl-NL" dirty="0">
              <a:cs typeface="Calibri"/>
            </a:endParaRPr>
          </a:p>
          <a:p>
            <a:endParaRPr lang="nl-N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53992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21F89109-A6C0-4DFD-8A77-8BE8B306E8FD}"/>
              </a:ext>
            </a:extLst>
          </p:cNvPr>
          <p:cNvSpPr txBox="1"/>
          <p:nvPr/>
        </p:nvSpPr>
        <p:spPr>
          <a:xfrm>
            <a:off x="1171575" y="304800"/>
            <a:ext cx="7115175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3200" b="1" dirty="0">
                <a:cs typeface="Calibri"/>
              </a:rPr>
              <a:t>Aantallen Asielzoekers</a:t>
            </a:r>
            <a:endParaRPr lang="nl-NL" sz="3200" dirty="0">
              <a:cs typeface="Calibri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EA412F7C-BDC0-4014-A15E-375374CD36BE}"/>
              </a:ext>
            </a:extLst>
          </p:cNvPr>
          <p:cNvSpPr txBox="1"/>
          <p:nvPr/>
        </p:nvSpPr>
        <p:spPr>
          <a:xfrm>
            <a:off x="1171575" y="885825"/>
            <a:ext cx="9020175" cy="33547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2000" dirty="0">
                <a:cs typeface="Calibri"/>
              </a:rPr>
              <a:t>Wissende aantallen door wisselende omstandigheden op de wereld</a:t>
            </a:r>
            <a:br>
              <a:rPr lang="nl-NL" sz="2000" dirty="0">
                <a:cs typeface="Calibri"/>
              </a:rPr>
            </a:br>
            <a:r>
              <a:rPr lang="nl-NL" sz="2000" dirty="0">
                <a:ea typeface="+mn-lt"/>
                <a:cs typeface="+mn-lt"/>
              </a:rPr>
              <a:t>Schommelingen in asielzoekerscentra tussen de 15.000 en 84.000</a:t>
            </a:r>
            <a:endParaRPr lang="nl-NL" sz="2000" dirty="0">
              <a:cs typeface="Calibri"/>
            </a:endParaRPr>
          </a:p>
          <a:p>
            <a:endParaRPr lang="nl-NL" sz="2000" dirty="0">
              <a:cs typeface="Calibri"/>
            </a:endParaRPr>
          </a:p>
          <a:p>
            <a:r>
              <a:rPr lang="nl-NL" sz="2000" dirty="0">
                <a:cs typeface="Calibri"/>
              </a:rPr>
              <a:t>2015    Piek in Asielaanvragen door de oorlog in </a:t>
            </a:r>
            <a:r>
              <a:rPr lang="nl-NL" sz="2000" dirty="0" err="1">
                <a:cs typeface="Calibri"/>
              </a:rPr>
              <a:t>Syrie</a:t>
            </a:r>
            <a:r>
              <a:rPr lang="nl-NL" sz="2000" dirty="0">
                <a:cs typeface="Calibri"/>
              </a:rPr>
              <a:t>: 43.000 asielaanvragen in NL (bijna verdubbeling met 2014)</a:t>
            </a:r>
          </a:p>
          <a:p>
            <a:endParaRPr lang="nl-NL" sz="2000" dirty="0">
              <a:cs typeface="Calibri"/>
            </a:endParaRPr>
          </a:p>
          <a:p>
            <a:endParaRPr lang="nl-NL" sz="2000" dirty="0">
              <a:cs typeface="Calibri"/>
            </a:endParaRPr>
          </a:p>
          <a:p>
            <a:endParaRPr lang="nl-NL" dirty="0">
              <a:cs typeface="Calibri"/>
            </a:endParaRPr>
          </a:p>
          <a:p>
            <a:endParaRPr lang="nl-NL" dirty="0">
              <a:cs typeface="Calibri"/>
            </a:endParaRPr>
          </a:p>
          <a:p>
            <a:endParaRPr lang="nl-NL" dirty="0">
              <a:cs typeface="Calibri"/>
            </a:endParaRPr>
          </a:p>
          <a:p>
            <a:endParaRPr lang="nl-NL" dirty="0">
              <a:cs typeface="Calibri"/>
            </a:endParaRPr>
          </a:p>
        </p:txBody>
      </p:sp>
      <p:pic>
        <p:nvPicPr>
          <p:cNvPr id="4" name="Afbeelding 4">
            <a:extLst>
              <a:ext uri="{FF2B5EF4-FFF2-40B4-BE49-F238E27FC236}">
                <a16:creationId xmlns:a16="http://schemas.microsoft.com/office/drawing/2014/main" id="{A9C7B8EF-CD30-4E22-814E-4B04B0B0C4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-5400000">
            <a:off x="2614612" y="1609725"/>
            <a:ext cx="3533775" cy="628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662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62F750A7-D7DF-444D-9C02-A4ECB3A176F5}"/>
              </a:ext>
            </a:extLst>
          </p:cNvPr>
          <p:cNvSpPr txBox="1"/>
          <p:nvPr/>
        </p:nvSpPr>
        <p:spPr>
          <a:xfrm>
            <a:off x="1219200" y="504825"/>
            <a:ext cx="4686300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3200" b="1" dirty="0">
                <a:cs typeface="Calibri"/>
              </a:rPr>
              <a:t>Landen van herkomst</a:t>
            </a:r>
            <a:endParaRPr lang="nl-NL" dirty="0">
              <a:cs typeface="Calibri"/>
            </a:endParaRPr>
          </a:p>
        </p:txBody>
      </p:sp>
      <p:sp>
        <p:nvSpPr>
          <p:cNvPr id="3" name="Rechthoek: afgeronde hoeken 2">
            <a:extLst>
              <a:ext uri="{FF2B5EF4-FFF2-40B4-BE49-F238E27FC236}">
                <a16:creationId xmlns:a16="http://schemas.microsoft.com/office/drawing/2014/main" id="{43799C08-2243-4E1B-A4B6-681844419D7C}"/>
              </a:ext>
            </a:extLst>
          </p:cNvPr>
          <p:cNvSpPr/>
          <p:nvPr/>
        </p:nvSpPr>
        <p:spPr>
          <a:xfrm>
            <a:off x="1219200" y="1962150"/>
            <a:ext cx="3914775" cy="294322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D1B1EE47-F256-45A6-8922-8ACD65686E1A}"/>
              </a:ext>
            </a:extLst>
          </p:cNvPr>
          <p:cNvSpPr txBox="1"/>
          <p:nvPr/>
        </p:nvSpPr>
        <p:spPr>
          <a:xfrm>
            <a:off x="1695450" y="2314575"/>
            <a:ext cx="5476875" cy="221599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2400" dirty="0" err="1">
                <a:cs typeface="Calibri"/>
              </a:rPr>
              <a:t>Syrie</a:t>
            </a:r>
            <a:r>
              <a:rPr lang="nl-NL" sz="2400" dirty="0">
                <a:cs typeface="Calibri"/>
              </a:rPr>
              <a:t>                  32%</a:t>
            </a:r>
          </a:p>
          <a:p>
            <a:r>
              <a:rPr lang="nl-NL" sz="2400" dirty="0">
                <a:cs typeface="Calibri"/>
              </a:rPr>
              <a:t>Afghanistan     10%</a:t>
            </a:r>
          </a:p>
          <a:p>
            <a:r>
              <a:rPr lang="nl-NL" sz="2400" dirty="0">
                <a:cs typeface="Calibri"/>
              </a:rPr>
              <a:t>Irak                    10%</a:t>
            </a:r>
          </a:p>
          <a:p>
            <a:r>
              <a:rPr lang="nl-NL" sz="2400" dirty="0">
                <a:cs typeface="Calibri"/>
              </a:rPr>
              <a:t>Iran                    8%</a:t>
            </a:r>
          </a:p>
          <a:p>
            <a:r>
              <a:rPr lang="nl-NL" sz="2400" dirty="0">
                <a:cs typeface="Calibri"/>
              </a:rPr>
              <a:t>Eritrea               7%</a:t>
            </a:r>
          </a:p>
          <a:p>
            <a:endParaRPr lang="nl-NL" dirty="0">
              <a:cs typeface="Calibri"/>
            </a:endParaRPr>
          </a:p>
        </p:txBody>
      </p:sp>
      <p:sp>
        <p:nvSpPr>
          <p:cNvPr id="5" name="Rechthoek: afgeronde hoeken 4">
            <a:extLst>
              <a:ext uri="{FF2B5EF4-FFF2-40B4-BE49-F238E27FC236}">
                <a16:creationId xmlns:a16="http://schemas.microsoft.com/office/drawing/2014/main" id="{AEB529C9-0CAA-463E-8512-7053A60643C1}"/>
              </a:ext>
            </a:extLst>
          </p:cNvPr>
          <p:cNvSpPr/>
          <p:nvPr/>
        </p:nvSpPr>
        <p:spPr>
          <a:xfrm>
            <a:off x="6457950" y="3638549"/>
            <a:ext cx="3914775" cy="294322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3F6E516B-ED8A-4517-8C7B-C327905D9764}"/>
              </a:ext>
            </a:extLst>
          </p:cNvPr>
          <p:cNvSpPr txBox="1"/>
          <p:nvPr/>
        </p:nvSpPr>
        <p:spPr>
          <a:xfrm>
            <a:off x="1514475" y="1533525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dirty="0">
                <a:cs typeface="Calibri"/>
              </a:rPr>
              <a:t>Volwassen asielzoekers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2D8E11C-009C-4BAD-924C-5BB5CFB927CE}"/>
              </a:ext>
            </a:extLst>
          </p:cNvPr>
          <p:cNvSpPr txBox="1"/>
          <p:nvPr/>
        </p:nvSpPr>
        <p:spPr>
          <a:xfrm>
            <a:off x="6677025" y="318135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dirty="0">
                <a:cs typeface="Calibri"/>
              </a:rPr>
              <a:t>AMV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BD4E37E8-188D-47D7-8FEF-EA8CC5ABE75E}"/>
              </a:ext>
            </a:extLst>
          </p:cNvPr>
          <p:cNvSpPr txBox="1"/>
          <p:nvPr/>
        </p:nvSpPr>
        <p:spPr>
          <a:xfrm>
            <a:off x="6924675" y="4133850"/>
            <a:ext cx="2743200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2400" dirty="0">
                <a:cs typeface="Calibri"/>
              </a:rPr>
              <a:t>Eritrea             34%</a:t>
            </a:r>
          </a:p>
          <a:p>
            <a:r>
              <a:rPr lang="nl-NL" sz="2400" dirty="0">
                <a:cs typeface="Calibri"/>
              </a:rPr>
              <a:t>Afghanistan    26%</a:t>
            </a:r>
          </a:p>
          <a:p>
            <a:r>
              <a:rPr lang="nl-NL" sz="2400" dirty="0" err="1">
                <a:cs typeface="Calibri"/>
              </a:rPr>
              <a:t>Syrie</a:t>
            </a:r>
            <a:r>
              <a:rPr lang="nl-NL" sz="2400" dirty="0">
                <a:cs typeface="Calibri"/>
              </a:rPr>
              <a:t>                13%</a:t>
            </a:r>
          </a:p>
          <a:p>
            <a:r>
              <a:rPr lang="nl-NL" sz="2400" dirty="0" err="1">
                <a:cs typeface="Calibri"/>
              </a:rPr>
              <a:t>Ethiopie</a:t>
            </a:r>
            <a:r>
              <a:rPr lang="nl-NL" sz="2400" dirty="0">
                <a:cs typeface="Calibri"/>
              </a:rPr>
              <a:t>          3%</a:t>
            </a:r>
          </a:p>
          <a:p>
            <a:r>
              <a:rPr lang="nl-NL" sz="2400" dirty="0">
                <a:cs typeface="Calibri"/>
              </a:rPr>
              <a:t>Irak                  3%</a:t>
            </a:r>
          </a:p>
        </p:txBody>
      </p:sp>
    </p:spTree>
    <p:extLst>
      <p:ext uri="{BB962C8B-B14F-4D97-AF65-F5344CB8AC3E}">
        <p14:creationId xmlns:p14="http://schemas.microsoft.com/office/powerpoint/2010/main" val="4232991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C217B3A3-837B-4A61-95C0-3E5E2A079E5E}"/>
              </a:ext>
            </a:extLst>
          </p:cNvPr>
          <p:cNvSpPr txBox="1"/>
          <p:nvPr/>
        </p:nvSpPr>
        <p:spPr>
          <a:xfrm>
            <a:off x="1552575" y="1028700"/>
            <a:ext cx="6257925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3200" b="1" dirty="0">
                <a:cs typeface="Calibri"/>
              </a:rPr>
              <a:t>Redenen om asiel aan te vragen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3AC53C37-7CA5-40FB-83DC-349EFF9E619D}"/>
              </a:ext>
            </a:extLst>
          </p:cNvPr>
          <p:cNvSpPr txBox="1"/>
          <p:nvPr/>
        </p:nvSpPr>
        <p:spPr>
          <a:xfrm>
            <a:off x="1552575" y="2343150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2400" b="1" dirty="0">
                <a:cs typeface="Calibri"/>
              </a:rPr>
              <a:t>Oorlog/ geweld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C47AF036-9672-41F0-8C0E-B4C199711C0D}"/>
              </a:ext>
            </a:extLst>
          </p:cNvPr>
          <p:cNvSpPr txBox="1"/>
          <p:nvPr/>
        </p:nvSpPr>
        <p:spPr>
          <a:xfrm>
            <a:off x="5562600" y="2800350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2400" b="1" dirty="0">
                <a:cs typeface="Calibri"/>
              </a:rPr>
              <a:t>Geloof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5F5E2D39-D015-4D71-A989-940B5EFD5041}"/>
              </a:ext>
            </a:extLst>
          </p:cNvPr>
          <p:cNvSpPr txBox="1"/>
          <p:nvPr/>
        </p:nvSpPr>
        <p:spPr>
          <a:xfrm>
            <a:off x="1457325" y="3581400"/>
            <a:ext cx="2743200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2400" b="1" dirty="0">
                <a:cs typeface="Calibri"/>
              </a:rPr>
              <a:t>Politieke conflicten</a:t>
            </a:r>
          </a:p>
          <a:p>
            <a:endParaRPr lang="nl-NL" sz="2400" dirty="0">
              <a:cs typeface="Calibri"/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A193CEAB-B8A7-4166-82E4-482C5511F6C9}"/>
              </a:ext>
            </a:extLst>
          </p:cNvPr>
          <p:cNvSpPr txBox="1"/>
          <p:nvPr/>
        </p:nvSpPr>
        <p:spPr>
          <a:xfrm>
            <a:off x="7924800" y="3581400"/>
            <a:ext cx="2743200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2400" b="1" dirty="0"/>
              <a:t>Seksuele geaardheid</a:t>
            </a:r>
            <a:endParaRPr lang="nl-NL" sz="2400" b="1" dirty="0">
              <a:cs typeface="Calibri"/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5447D94-677A-492D-8960-637820844310}"/>
              </a:ext>
            </a:extLst>
          </p:cNvPr>
          <p:cNvSpPr txBox="1"/>
          <p:nvPr/>
        </p:nvSpPr>
        <p:spPr>
          <a:xfrm>
            <a:off x="4124325" y="2066925"/>
            <a:ext cx="3590925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2400" b="1" dirty="0">
                <a:cs typeface="Calibri"/>
              </a:rPr>
              <a:t>Culturele minderheid</a:t>
            </a:r>
            <a:endParaRPr lang="nl-NL" dirty="0">
              <a:cs typeface="Calibri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C4BD91FE-B01B-4562-A45B-642FE258B54A}"/>
              </a:ext>
            </a:extLst>
          </p:cNvPr>
          <p:cNvSpPr txBox="1"/>
          <p:nvPr/>
        </p:nvSpPr>
        <p:spPr>
          <a:xfrm>
            <a:off x="4762500" y="3686175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2400" b="1" dirty="0">
                <a:cs typeface="Calibri"/>
              </a:rPr>
              <a:t>Natuurrampen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E3D58CF3-B08D-451E-8472-30E6470A3DF2}"/>
              </a:ext>
            </a:extLst>
          </p:cNvPr>
          <p:cNvSpPr txBox="1"/>
          <p:nvPr/>
        </p:nvSpPr>
        <p:spPr>
          <a:xfrm>
            <a:off x="7924800" y="2447925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2400" b="1" dirty="0">
                <a:cs typeface="Calibri"/>
              </a:rPr>
              <a:t>Armoede</a:t>
            </a:r>
            <a:endParaRPr lang="nl-NL" b="1" dirty="0">
              <a:cs typeface="Calibri"/>
            </a:endParaRPr>
          </a:p>
        </p:txBody>
      </p:sp>
      <p:pic>
        <p:nvPicPr>
          <p:cNvPr id="11" name="Afbeelding 3" descr="Afbeelding met skiën, mensen, groep, helling&#10;&#10;Beschrijving is gegenereerd met zeer hoge betrouwbaarheid">
            <a:extLst>
              <a:ext uri="{FF2B5EF4-FFF2-40B4-BE49-F238E27FC236}">
                <a16:creationId xmlns:a16="http://schemas.microsoft.com/office/drawing/2014/main" id="{3C3B16B2-3389-40ED-BFA8-7FFACCFF3D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2275" y="4976812"/>
            <a:ext cx="5915025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219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10A820F2-85B6-434C-BADB-2749FEF40180}"/>
              </a:ext>
            </a:extLst>
          </p:cNvPr>
          <p:cNvSpPr txBox="1"/>
          <p:nvPr/>
        </p:nvSpPr>
        <p:spPr>
          <a:xfrm>
            <a:off x="1133475" y="171450"/>
            <a:ext cx="6162675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2400" b="1" dirty="0">
                <a:cs typeface="Calibri"/>
              </a:rPr>
              <a:t>Leefsituatie van een asielzoeker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AE146791-C5A4-4CFC-8749-19DC2D0E6259}"/>
              </a:ext>
            </a:extLst>
          </p:cNvPr>
          <p:cNvSpPr txBox="1"/>
          <p:nvPr/>
        </p:nvSpPr>
        <p:spPr>
          <a:xfrm>
            <a:off x="1190625" y="828675"/>
            <a:ext cx="9477375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nl-NL" dirty="0"/>
          </a:p>
          <a:p>
            <a:r>
              <a:rPr lang="nl-NL" sz="2400" dirty="0">
                <a:cs typeface="Calibri"/>
              </a:rPr>
              <a:t>Aanvraag verblijfsvergunning loopt, verblijf in opvangcentrum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40054754-1436-4157-AB7A-A6B498D2C157}"/>
              </a:ext>
            </a:extLst>
          </p:cNvPr>
          <p:cNvSpPr txBox="1"/>
          <p:nvPr/>
        </p:nvSpPr>
        <p:spPr>
          <a:xfrm>
            <a:off x="1190625" y="1714500"/>
            <a:ext cx="9267825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2400" dirty="0">
                <a:cs typeface="Calibri"/>
              </a:rPr>
              <a:t>Afspraken over procedure, gezondheid, voorlichtingsbijeenkomsten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B934E1F-1BC4-4027-9AFA-54BFBDD4DA48}"/>
              </a:ext>
            </a:extLst>
          </p:cNvPr>
          <p:cNvSpPr txBox="1"/>
          <p:nvPr/>
        </p:nvSpPr>
        <p:spPr>
          <a:xfrm>
            <a:off x="1190625" y="2295525"/>
            <a:ext cx="6505575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2400" dirty="0">
                <a:cs typeface="Calibri"/>
              </a:rPr>
              <a:t>Wennen aan taal, gewoontes, klimaat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35E1EA62-3154-45C1-8203-51D15FD5B4A8}"/>
              </a:ext>
            </a:extLst>
          </p:cNvPr>
          <p:cNvSpPr txBox="1"/>
          <p:nvPr/>
        </p:nvSpPr>
        <p:spPr>
          <a:xfrm>
            <a:off x="1190625" y="3028950"/>
            <a:ext cx="6334125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2400" dirty="0">
                <a:cs typeface="Calibri"/>
              </a:rPr>
              <a:t>Max 24 weken per jaar werken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06C4936C-A653-4495-A5BE-F6DE28B2681B}"/>
              </a:ext>
            </a:extLst>
          </p:cNvPr>
          <p:cNvSpPr txBox="1"/>
          <p:nvPr/>
        </p:nvSpPr>
        <p:spPr>
          <a:xfrm>
            <a:off x="1190625" y="3686175"/>
            <a:ext cx="695325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2400" dirty="0">
                <a:cs typeface="Calibri"/>
              </a:rPr>
              <a:t>Lichamelijke klachten: verwondingen, pijnklachten!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6EE3FAF2-6D57-4D23-BC7D-7F7E8BBAE511}"/>
              </a:ext>
            </a:extLst>
          </p:cNvPr>
          <p:cNvSpPr txBox="1"/>
          <p:nvPr/>
        </p:nvSpPr>
        <p:spPr>
          <a:xfrm>
            <a:off x="1228725" y="4210050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nl-NL" sz="2400" dirty="0">
                <a:cs typeface="Calibri"/>
              </a:rPr>
              <a:t>PTSS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25ADC3D0-1FC7-44BC-A974-0B475E16D22B}"/>
              </a:ext>
            </a:extLst>
          </p:cNvPr>
          <p:cNvSpPr txBox="1"/>
          <p:nvPr/>
        </p:nvSpPr>
        <p:spPr>
          <a:xfrm>
            <a:off x="1190625" y="4791075"/>
            <a:ext cx="10639425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nl-NL" sz="2400" dirty="0">
              <a:cs typeface="Calibri"/>
            </a:endParaRP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B2EE2309-313B-4402-AE2C-84D9FDA35080}"/>
              </a:ext>
            </a:extLst>
          </p:cNvPr>
          <p:cNvSpPr txBox="1"/>
          <p:nvPr/>
        </p:nvSpPr>
        <p:spPr>
          <a:xfrm>
            <a:off x="1228725" y="5991225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nl-N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37816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0C502FB-4EF9-4FE3-A8FD-6904A37F7072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nl-NL">
              <a:cs typeface="Calibri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F57BB3F5-9F22-4C8A-8B8D-AC4AB843A576}"/>
              </a:ext>
            </a:extLst>
          </p:cNvPr>
          <p:cNvSpPr txBox="1"/>
          <p:nvPr/>
        </p:nvSpPr>
        <p:spPr>
          <a:xfrm>
            <a:off x="819150" y="847725"/>
            <a:ext cx="9601200" cy="8595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2400" b="1" i="0" u="none" strike="noStrike" dirty="0" err="1">
                <a:solidFill>
                  <a:srgbClr val="000000"/>
                </a:solidFill>
                <a:latin typeface="Calibri"/>
              </a:rPr>
              <a:t>Financien</a:t>
            </a:r>
            <a:r>
              <a:rPr lang="nl-NL" sz="2400" b="0" i="0" u="none" strike="noStrike" dirty="0">
                <a:solidFill>
                  <a:srgbClr val="000000"/>
                </a:solidFill>
                <a:latin typeface="Calibri"/>
              </a:rPr>
              <a:t>: huisvesting en </a:t>
            </a:r>
            <a:r>
              <a:rPr lang="nl-NL" sz="2400" b="0" i="0" u="none" strike="noStrike" dirty="0" err="1">
                <a:solidFill>
                  <a:srgbClr val="000000"/>
                </a:solidFill>
                <a:latin typeface="Calibri"/>
              </a:rPr>
              <a:t>ziektenkostenverzekering</a:t>
            </a:r>
            <a:r>
              <a:rPr lang="nl-NL" sz="2400" b="0" i="0" u="none" strike="noStrike" dirty="0">
                <a:solidFill>
                  <a:srgbClr val="000000"/>
                </a:solidFill>
                <a:latin typeface="Calibri"/>
              </a:rPr>
              <a:t> worden betaald. Leefgeld:  2016 160 Euro per gezin</a:t>
            </a:r>
            <a:endParaRPr lang="nl-NL" sz="2400" dirty="0">
              <a:cs typeface="Calibri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C7E7C320-F687-45E2-98E2-51D0DFC323CD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nl-NL" dirty="0">
              <a:cs typeface="Calibri"/>
            </a:endParaRPr>
          </a:p>
        </p:txBody>
      </p:sp>
      <p:pic>
        <p:nvPicPr>
          <p:cNvPr id="5" name="Afbeelding 5" descr="Afbeelding met binnen, kamer, tafel, levend&#10;&#10;Beschrijving is gegenereerd met zeer hoge betrouwbaarheid">
            <a:extLst>
              <a:ext uri="{FF2B5EF4-FFF2-40B4-BE49-F238E27FC236}">
                <a16:creationId xmlns:a16="http://schemas.microsoft.com/office/drawing/2014/main" id="{422BD2AF-354C-4BB4-9D6C-B4800B6AEC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767" y="2440814"/>
            <a:ext cx="4384509" cy="2466987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A1097060-1E6C-40FE-A399-31EF79F4DA10}"/>
              </a:ext>
            </a:extLst>
          </p:cNvPr>
          <p:cNvSpPr txBox="1"/>
          <p:nvPr/>
        </p:nvSpPr>
        <p:spPr>
          <a:xfrm>
            <a:off x="819150" y="1981200"/>
            <a:ext cx="950595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2400" b="1" dirty="0">
                <a:cs typeface="Calibri"/>
              </a:rPr>
              <a:t>Wonen: </a:t>
            </a:r>
            <a:r>
              <a:rPr lang="nl-NL" sz="2400" dirty="0">
                <a:cs typeface="Calibri"/>
              </a:rPr>
              <a:t>vaak verhuizen van centrum naar centrum</a:t>
            </a:r>
          </a:p>
        </p:txBody>
      </p:sp>
      <p:pic>
        <p:nvPicPr>
          <p:cNvPr id="8" name="Afbeelding 8" descr="Afbeelding met vloer, binnen, tafel, kamer&#10;&#10;Beschrijving is gegenereerd met zeer hoge betrouwbaarheid">
            <a:extLst>
              <a:ext uri="{FF2B5EF4-FFF2-40B4-BE49-F238E27FC236}">
                <a16:creationId xmlns:a16="http://schemas.microsoft.com/office/drawing/2014/main" id="{7987F01E-F454-498E-ADD2-98CE998C33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6900" y="2486248"/>
            <a:ext cx="4248149" cy="2371279"/>
          </a:xfrm>
          <a:prstGeom prst="rect">
            <a:avLst/>
          </a:prstGeom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61D91310-8362-4072-A15B-3AEE20EE1C69}"/>
              </a:ext>
            </a:extLst>
          </p:cNvPr>
          <p:cNvSpPr txBox="1"/>
          <p:nvPr/>
        </p:nvSpPr>
        <p:spPr>
          <a:xfrm>
            <a:off x="923925" y="5162550"/>
            <a:ext cx="10344150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2400" b="1" dirty="0">
                <a:cs typeface="Calibri"/>
              </a:rPr>
              <a:t>Sociaal netwerk</a:t>
            </a:r>
            <a:r>
              <a:rPr lang="nl-NL" sz="2400" dirty="0">
                <a:cs typeface="Calibri"/>
              </a:rPr>
              <a:t>; nieuwe vriendschappen, veranderingen in de verhouding </a:t>
            </a:r>
            <a:r>
              <a:rPr lang="nl-NL" sz="2400" dirty="0" err="1">
                <a:cs typeface="Calibri"/>
              </a:rPr>
              <a:t>mete</a:t>
            </a:r>
            <a:r>
              <a:rPr lang="nl-NL" sz="2400" dirty="0">
                <a:cs typeface="Calibri"/>
              </a:rPr>
              <a:t> kinderen binnen gezinnen</a:t>
            </a:r>
          </a:p>
        </p:txBody>
      </p:sp>
    </p:spTree>
    <p:extLst>
      <p:ext uri="{BB962C8B-B14F-4D97-AF65-F5344CB8AC3E}">
        <p14:creationId xmlns:p14="http://schemas.microsoft.com/office/powerpoint/2010/main" val="3910942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39DBD370-7483-43ED-B924-055B899FC1D2}"/>
              </a:ext>
            </a:extLst>
          </p:cNvPr>
          <p:cNvSpPr txBox="1"/>
          <p:nvPr/>
        </p:nvSpPr>
        <p:spPr>
          <a:xfrm>
            <a:off x="809625" y="1190625"/>
            <a:ext cx="10020300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2400" b="1" dirty="0">
                <a:cs typeface="Calibri"/>
              </a:rPr>
              <a:t>Communicatie: </a:t>
            </a:r>
            <a:r>
              <a:rPr lang="nl-NL" sz="2400" dirty="0">
                <a:cs typeface="Calibri"/>
              </a:rPr>
              <a:t>de Tamtam, </a:t>
            </a:r>
            <a:r>
              <a:rPr lang="nl-NL" sz="2400" dirty="0" err="1">
                <a:cs typeface="Calibri"/>
              </a:rPr>
              <a:t>social</a:t>
            </a:r>
            <a:r>
              <a:rPr lang="nl-NL" sz="2400" dirty="0">
                <a:cs typeface="Calibri"/>
              </a:rPr>
              <a:t> media, </a:t>
            </a:r>
            <a:r>
              <a:rPr lang="nl-NL" sz="2400" dirty="0" err="1">
                <a:cs typeface="Calibri"/>
              </a:rPr>
              <a:t>taalbarriere</a:t>
            </a:r>
            <a:r>
              <a:rPr lang="nl-NL" sz="2400" dirty="0">
                <a:cs typeface="Calibri"/>
              </a:rPr>
              <a:t>, laaggeletterdheid, culturele verschillen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B69A8A21-AB8F-44E5-B5AB-66619CA52FB2}"/>
              </a:ext>
            </a:extLst>
          </p:cNvPr>
          <p:cNvSpPr txBox="1"/>
          <p:nvPr/>
        </p:nvSpPr>
        <p:spPr>
          <a:xfrm>
            <a:off x="866775" y="2714625"/>
            <a:ext cx="10591800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2400" b="1" dirty="0">
                <a:cs typeface="Calibri"/>
              </a:rPr>
              <a:t>Voorbeelden culturele verschillen</a:t>
            </a:r>
            <a:r>
              <a:rPr lang="nl-NL" sz="2400" dirty="0">
                <a:cs typeface="Calibri"/>
              </a:rPr>
              <a:t>: betaalwijze, afdingen, positie en omgang met leraar of arts, kleding</a:t>
            </a:r>
            <a:endParaRPr lang="nl-NL" dirty="0">
              <a:cs typeface="Calibri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C6814ECE-6054-47AE-BE26-8AE76E779C9B}"/>
              </a:ext>
            </a:extLst>
          </p:cNvPr>
          <p:cNvSpPr txBox="1"/>
          <p:nvPr/>
        </p:nvSpPr>
        <p:spPr>
          <a:xfrm>
            <a:off x="866775" y="4286250"/>
            <a:ext cx="2743200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2400" b="1" dirty="0">
                <a:cs typeface="Calibri"/>
              </a:rPr>
              <a:t>Inburgering:</a:t>
            </a:r>
            <a:r>
              <a:rPr lang="nl-NL" sz="2400" dirty="0">
                <a:cs typeface="Calibri"/>
              </a:rPr>
              <a:t> </a:t>
            </a:r>
            <a:endParaRPr lang="nl-NL" sz="2400" b="1" dirty="0">
              <a:cs typeface="Calibri"/>
            </a:endParaRPr>
          </a:p>
          <a:p>
            <a:r>
              <a:rPr lang="nl-NL" sz="2400" dirty="0">
                <a:cs typeface="Calibri"/>
              </a:rPr>
              <a:t>Eis van de overheid </a:t>
            </a:r>
          </a:p>
          <a:p>
            <a:r>
              <a:rPr lang="nl-NL" sz="2400" dirty="0">
                <a:cs typeface="Calibri"/>
              </a:rPr>
              <a:t>Inburgeringsexamen</a:t>
            </a:r>
          </a:p>
          <a:p>
            <a:r>
              <a:rPr lang="nl-NL" sz="2400" dirty="0">
                <a:cs typeface="Calibri"/>
              </a:rPr>
              <a:t>Taal en KNS</a:t>
            </a:r>
          </a:p>
        </p:txBody>
      </p:sp>
      <p:pic>
        <p:nvPicPr>
          <p:cNvPr id="5" name="Afbeelding 5" descr="Afbeelding met schermafbeelding&#10;&#10;Beschrijving is gegenereerd met zeer hoge betrouwbaarheid">
            <a:extLst>
              <a:ext uri="{FF2B5EF4-FFF2-40B4-BE49-F238E27FC236}">
                <a16:creationId xmlns:a16="http://schemas.microsoft.com/office/drawing/2014/main" id="{22BDFC2A-A168-4959-A913-90192492B2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0605" y="3493958"/>
            <a:ext cx="4397271" cy="316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15791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2593</TotalTime>
  <Words>393</Words>
  <Application>Microsoft Office PowerPoint</Application>
  <PresentationFormat>Breedbeeld</PresentationFormat>
  <Paragraphs>78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/>
  <cp:lastModifiedBy>Laura Beeftink</cp:lastModifiedBy>
  <cp:revision>713</cp:revision>
  <dcterms:created xsi:type="dcterms:W3CDTF">2019-11-20T09:50:49Z</dcterms:created>
  <dcterms:modified xsi:type="dcterms:W3CDTF">2020-11-16T10:33:09Z</dcterms:modified>
</cp:coreProperties>
</file>